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63" r:id="rId7"/>
    <p:sldId id="264" r:id="rId8"/>
    <p:sldId id="265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04" autoAdjust="0"/>
  </p:normalViewPr>
  <p:slideViewPr>
    <p:cSldViewPr snapToGrid="0">
      <p:cViewPr varScale="1">
        <p:scale>
          <a:sx n="92" d="100"/>
          <a:sy n="92" d="100"/>
        </p:scale>
        <p:origin x="24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1/7/2026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60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28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20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17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19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0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463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061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701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70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842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581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04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25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283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0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91661"/>
            <a:ext cx="2628900" cy="49090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91661"/>
            <a:ext cx="7734300" cy="49090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43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10515600" cy="2862262"/>
          </a:xfrm>
        </p:spPr>
        <p:txBody>
          <a:bodyPr anchor="b"/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51560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272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baseline="0" noProof="0" dirty="0" smtClean="0">
                <a:solidFill>
                  <a:schemeClr val="bg1"/>
                </a:solidFill>
              </a:defRPr>
            </a:lvl1pPr>
            <a:lvl2pPr>
              <a:defRPr lang="en-US" baseline="0" noProof="0" dirty="0" smtClean="0">
                <a:solidFill>
                  <a:schemeClr val="bg1"/>
                </a:solidFill>
              </a:defRPr>
            </a:lvl2pPr>
            <a:lvl3pPr>
              <a:defRPr lang="en-US" baseline="0" noProof="0" dirty="0" smtClean="0">
                <a:solidFill>
                  <a:schemeClr val="bg1"/>
                </a:solidFill>
              </a:defRPr>
            </a:lvl3pPr>
            <a:lvl4pPr>
              <a:defRPr lang="en-US" baseline="0" noProof="0" dirty="0" smtClean="0">
                <a:solidFill>
                  <a:schemeClr val="bg1"/>
                </a:solidFill>
              </a:defRPr>
            </a:lvl4pPr>
            <a:lvl5pPr>
              <a:defRPr lang="en-US" baseline="0" noProof="0" dirty="0" smtClean="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0524" y="1825625"/>
            <a:ext cx="489204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930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9150"/>
            <a:ext cx="10094976" cy="11521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753" y="1828800"/>
            <a:ext cx="48920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6753" y="2498723"/>
            <a:ext cx="4892040" cy="310197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66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85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0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987425"/>
            <a:ext cx="5753100" cy="4613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noProof="0" dirty="0" smtClean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9E5DC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59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00600" y="987425"/>
            <a:ext cx="5753100" cy="4613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54249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76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793"/>
            <a:ext cx="10096500" cy="1150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096500" cy="3778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1/7/2026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484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b="1" kern="1200" cap="none" spc="0">
          <a:ln w="12700" cmpd="sng">
            <a:noFill/>
            <a:prstDash val="solid"/>
          </a:ln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bg1"/>
        </a:buClr>
        <a:buSzPct val="70000"/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288" userDrawn="1">
          <p15:clr>
            <a:srgbClr val="F26B43"/>
          </p15:clr>
        </p15:guide>
        <p15:guide id="3" pos="6648" userDrawn="1">
          <p15:clr>
            <a:srgbClr val="F26B43"/>
          </p15:clr>
        </p15:guide>
        <p15:guide id="4" orient="horz" pos="3528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89956"/>
            <a:ext cx="9144000" cy="2912082"/>
          </a:xfrm>
        </p:spPr>
        <p:txBody>
          <a:bodyPr/>
          <a:lstStyle/>
          <a:p>
            <a:r>
              <a:rPr lang="en-US" dirty="0"/>
              <a:t>Diné (Navajo) Elders, Blindness and Cultural Competence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One</a:t>
            </a:r>
          </a:p>
          <a:p>
            <a:r>
              <a:rPr lang="en-US" dirty="0"/>
              <a:t>By Sacheen Smith</a:t>
            </a:r>
          </a:p>
          <a:p>
            <a:r>
              <a:rPr lang="en-US" dirty="0"/>
              <a:t>New Mexico Commission for the Blind</a:t>
            </a:r>
          </a:p>
        </p:txBody>
      </p:sp>
    </p:spTree>
    <p:extLst>
      <p:ext uri="{BB962C8B-B14F-4D97-AF65-F5344CB8AC3E}">
        <p14:creationId xmlns:p14="http://schemas.microsoft.com/office/powerpoint/2010/main" val="1990881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F1377-6E7F-7C11-00C2-A406FD401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Individual/Community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D4F17-C46A-C5F7-DB65-2C6FBE5EB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Identity comes from clan relationships and responsibilities to others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Examples:</a:t>
            </a:r>
          </a:p>
          <a:p>
            <a:r>
              <a:rPr lang="en-US" dirty="0"/>
              <a:t>Elder care: one person chops wood, family provides full support</a:t>
            </a:r>
          </a:p>
          <a:p>
            <a:r>
              <a:rPr lang="en-US" dirty="0"/>
              <a:t>Herding: an individual works, but the herd belongs to the family</a:t>
            </a:r>
          </a:p>
          <a:p>
            <a:r>
              <a:rPr lang="en-US" dirty="0"/>
              <a:t>Children learn responsibility through helping (animals, grand[parents, home)</a:t>
            </a:r>
          </a:p>
        </p:txBody>
      </p:sp>
    </p:spTree>
    <p:extLst>
      <p:ext uri="{BB962C8B-B14F-4D97-AF65-F5344CB8AC3E}">
        <p14:creationId xmlns:p14="http://schemas.microsoft.com/office/powerpoint/2010/main" val="1936292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93B53-1A6F-1EA7-A0E3-1195AE96A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Diné Clans — Identity, Relationship &amp; Cultural Competence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89E72-9F56-2567-5597-627F1A0249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Clans = Identity &amp; Relationship </a:t>
            </a:r>
          </a:p>
          <a:p>
            <a:r>
              <a:rPr lang="en-US" dirty="0"/>
              <a:t>Diné introduce themselves through four clans to show who they are and how they relate to others</a:t>
            </a:r>
          </a:p>
          <a:p>
            <a:r>
              <a:rPr lang="en-US" dirty="0"/>
              <a:t>Clans guide </a:t>
            </a:r>
            <a:r>
              <a:rPr lang="en-US" dirty="0" err="1"/>
              <a:t>resoect</a:t>
            </a:r>
            <a:r>
              <a:rPr lang="en-US" dirty="0"/>
              <a:t>, roles, responsibilities, and boundaries</a:t>
            </a:r>
          </a:p>
          <a:p>
            <a:pPr marL="0" indent="0">
              <a:buNone/>
            </a:pPr>
            <a:r>
              <a:rPr lang="en-US" dirty="0"/>
              <a:t>The Four-Clan System</a:t>
            </a:r>
          </a:p>
          <a:p>
            <a:r>
              <a:rPr lang="en-US" dirty="0"/>
              <a:t>Mother’s clan (born for)-primary identity:  </a:t>
            </a:r>
            <a:r>
              <a:rPr lang="en-US" dirty="0" err="1"/>
              <a:t>Tsé</a:t>
            </a:r>
            <a:r>
              <a:rPr lang="en-US" dirty="0"/>
              <a:t> </a:t>
            </a:r>
            <a:r>
              <a:rPr lang="en-US" dirty="0" err="1"/>
              <a:t>Ńjíkiní</a:t>
            </a:r>
            <a:r>
              <a:rPr lang="en-US" dirty="0"/>
              <a:t> — Cliff Dweller/Among the Rocks/Rebuilding a Rock House/Honey Combed</a:t>
            </a:r>
          </a:p>
          <a:p>
            <a:r>
              <a:rPr lang="en-US" dirty="0"/>
              <a:t>Father’s clan: </a:t>
            </a:r>
            <a:r>
              <a:rPr lang="en-US" dirty="0" err="1"/>
              <a:t>Áshįįhí</a:t>
            </a:r>
            <a:r>
              <a:rPr lang="en-US" dirty="0"/>
              <a:t> — Salt Clan</a:t>
            </a:r>
          </a:p>
          <a:p>
            <a:r>
              <a:rPr lang="en-US" dirty="0"/>
              <a:t>Maternal Grandfather’s Clan:  </a:t>
            </a:r>
            <a:r>
              <a:rPr lang="en-US" dirty="0" err="1"/>
              <a:t>Hashtł’ishnii</a:t>
            </a:r>
            <a:r>
              <a:rPr lang="en-US" dirty="0"/>
              <a:t> — Mud/Clay</a:t>
            </a:r>
          </a:p>
          <a:p>
            <a:r>
              <a:rPr lang="en-US" dirty="0"/>
              <a:t>Paternal Grandfather’s Clan: </a:t>
            </a:r>
            <a:r>
              <a:rPr lang="en-US" dirty="0" err="1"/>
              <a:t>Hooghan</a:t>
            </a:r>
            <a:r>
              <a:rPr lang="en-US" dirty="0"/>
              <a:t> </a:t>
            </a:r>
            <a:r>
              <a:rPr lang="en-US" dirty="0" err="1"/>
              <a:t>Łání</a:t>
            </a:r>
            <a:r>
              <a:rPr lang="en-US" dirty="0"/>
              <a:t> — Many Hogans/Many Homes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8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1F0A-072F-FEAC-95D7-2F278603E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Clans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8DD0C-44C4-DCAF-46FB-D862D7C54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Establish kinship and prevent taboo relationships</a:t>
            </a:r>
          </a:p>
          <a:p>
            <a:r>
              <a:rPr lang="en-US" dirty="0"/>
              <a:t>Create instant family connections across Diné communities</a:t>
            </a:r>
          </a:p>
          <a:p>
            <a:r>
              <a:rPr lang="en-US" dirty="0"/>
              <a:t>Guide how to address elders (e.g., </a:t>
            </a:r>
            <a:r>
              <a:rPr lang="en-US" dirty="0" err="1"/>
              <a:t>shimásání</a:t>
            </a:r>
            <a:r>
              <a:rPr lang="en-US" dirty="0"/>
              <a:t>, </a:t>
            </a:r>
            <a:r>
              <a:rPr lang="en-US" dirty="0" err="1"/>
              <a:t>shicheii</a:t>
            </a:r>
            <a:r>
              <a:rPr lang="en-US" dirty="0"/>
              <a:t>)</a:t>
            </a:r>
          </a:p>
          <a:p>
            <a:endParaRPr lang="en-US" u="sng" dirty="0"/>
          </a:p>
          <a:p>
            <a:pPr marL="0" indent="0">
              <a:buNone/>
            </a:pPr>
            <a:r>
              <a:rPr lang="en-US" u="sng" dirty="0"/>
              <a:t>Cultural Competence Insight</a:t>
            </a:r>
          </a:p>
          <a:p>
            <a:r>
              <a:rPr lang="en-US" dirty="0"/>
              <a:t>Honor clan introductions when offered </a:t>
            </a:r>
          </a:p>
          <a:p>
            <a:r>
              <a:rPr lang="en-US" dirty="0"/>
              <a:t>Understand elders may categorize helpers as relatives</a:t>
            </a:r>
          </a:p>
          <a:p>
            <a:r>
              <a:rPr lang="en-US" dirty="0"/>
              <a:t>Recognize clan ties shape trust, communication and consent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114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72B1C-0E50-A7CA-E269-E19F088D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Clans: In Blindness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54997-9B99-FB99-DBD0-53226A40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Clan introductions help elders feel safe and connected </a:t>
            </a:r>
          </a:p>
          <a:p>
            <a:r>
              <a:rPr lang="en-US" dirty="0"/>
              <a:t>Builds rapport for assessments, O&amp;M instruction, and caregiving</a:t>
            </a:r>
          </a:p>
          <a:p>
            <a:r>
              <a:rPr lang="en-US" dirty="0"/>
              <a:t>Prevents unintentional cultural violations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 </a:t>
            </a:r>
          </a:p>
          <a:p>
            <a:pPr marL="0" indent="0">
              <a:buNone/>
            </a:pPr>
            <a:r>
              <a:rPr lang="en-US" dirty="0"/>
              <a:t>When a Diné person shares their clans, it establishes:</a:t>
            </a:r>
          </a:p>
          <a:p>
            <a:r>
              <a:rPr lang="en-US" dirty="0"/>
              <a:t>Individual Identity</a:t>
            </a:r>
          </a:p>
          <a:p>
            <a:r>
              <a:rPr lang="en-US" dirty="0"/>
              <a:t>Community belonging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757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3A94-991F-FC45-3312-E21ABC41A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Historical Trauma &amp; Diné Elders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7D89C-6228-E4C2-DCC1-B4FA3778C6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Long Walk (1863-1868)</a:t>
            </a:r>
          </a:p>
          <a:p>
            <a:r>
              <a:rPr lang="en-US" dirty="0"/>
              <a:t>The Boarding School Era (1819-1969)</a:t>
            </a:r>
          </a:p>
          <a:p>
            <a:r>
              <a:rPr lang="en-US" dirty="0"/>
              <a:t>Forced Sterilization (1970-1976)</a:t>
            </a:r>
          </a:p>
          <a:p>
            <a:r>
              <a:rPr lang="en-US" dirty="0"/>
              <a:t>Environmental Racism</a:t>
            </a:r>
          </a:p>
          <a:p>
            <a:r>
              <a:rPr lang="en-US" dirty="0"/>
              <a:t>Medical Neglect</a:t>
            </a:r>
          </a:p>
          <a:p>
            <a:r>
              <a:rPr lang="en-US" dirty="0"/>
              <a:t>Loss of Autonomy</a:t>
            </a:r>
          </a:p>
          <a:p>
            <a:r>
              <a:rPr lang="en-US" dirty="0"/>
              <a:t>Distrust as Survival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1F14AF-20A8-0611-44BC-FC5512617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77" y="1936346"/>
            <a:ext cx="5608321" cy="31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60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2CCF-68A5-4EC4-C011-56A637060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51D4D47-053C-B263-787A-3D04224315B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274" y="1790700"/>
            <a:ext cx="3808158" cy="407384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393699-427B-8858-54FF-78A1E7A430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629" y="1141951"/>
            <a:ext cx="3560773" cy="49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79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Diné Way of Life</a:t>
            </a:r>
          </a:p>
          <a:p>
            <a:r>
              <a:rPr lang="en-US" dirty="0"/>
              <a:t>Learn how Diné elders experience health, disability and blindness</a:t>
            </a:r>
          </a:p>
          <a:p>
            <a:r>
              <a:rPr lang="en-US" dirty="0"/>
              <a:t>Integrate Diné cultural foundations into services</a:t>
            </a:r>
          </a:p>
          <a:p>
            <a:r>
              <a:rPr lang="en-US" dirty="0"/>
              <a:t>Understand the Borderland Framework</a:t>
            </a:r>
          </a:p>
          <a:p>
            <a:r>
              <a:rPr lang="en-US" dirty="0"/>
              <a:t>Strengthen cultural competence for providers</a:t>
            </a:r>
          </a:p>
          <a:p>
            <a:r>
              <a:rPr lang="en-US" dirty="0"/>
              <a:t>Promote respectful, relational approaches—not transactional ones</a:t>
            </a:r>
          </a:p>
        </p:txBody>
      </p:sp>
    </p:spTree>
    <p:extLst>
      <p:ext uri="{BB962C8B-B14F-4D97-AF65-F5344CB8AC3E}">
        <p14:creationId xmlns:p14="http://schemas.microsoft.com/office/powerpoint/2010/main" val="5668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FCD9D-5FE7-122D-BC69-1F47EE90A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Diné (Navajo) Way of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FB82B-8B6A-D52F-7046-ABE98C6F6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K’e</a:t>
            </a:r>
            <a:r>
              <a:rPr lang="en-US" dirty="0"/>
              <a:t>’: kinships, relationships and community bonds are central</a:t>
            </a:r>
          </a:p>
          <a:p>
            <a:r>
              <a:rPr lang="en-US" dirty="0"/>
              <a:t>Shape individual identity and cultural continuity</a:t>
            </a:r>
          </a:p>
          <a:p>
            <a:r>
              <a:rPr lang="en-US" dirty="0"/>
              <a:t>Influence social structure</a:t>
            </a:r>
          </a:p>
          <a:p>
            <a:r>
              <a:rPr lang="en-US" dirty="0"/>
              <a:t>Guides behavior</a:t>
            </a:r>
          </a:p>
          <a:p>
            <a:r>
              <a:rPr lang="en-US" dirty="0"/>
              <a:t>Duty to one another, civic responsibility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27D88-6B18-F480-5806-03AD91F38F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36" y="2617124"/>
            <a:ext cx="3692236" cy="36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97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E0B61-1633-F621-E366-F70D7699F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Hózh̨ó</a:t>
            </a:r>
            <a:r>
              <a:rPr lang="en-US" dirty="0"/>
              <a:t>̨—Balance and Harmony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DBCC7-5EC6-2E95-0610-9EB6C9022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holistic sense of living in beauty, harmony, and positive relationship with self, family, land, and spirit</a:t>
            </a:r>
          </a:p>
          <a:p>
            <a:r>
              <a:rPr lang="en-US" dirty="0"/>
              <a:t>Includes emotional, physical and relational wellness —not just the absence of illness</a:t>
            </a:r>
          </a:p>
          <a:p>
            <a:r>
              <a:rPr lang="en-US" dirty="0"/>
              <a:t>Expressed through behavior, speech, choices and maintaining respectful relationships</a:t>
            </a:r>
          </a:p>
          <a:p>
            <a:r>
              <a:rPr lang="en-US" dirty="0"/>
              <a:t>Colonization, boarding schools, and displacement disrupted </a:t>
            </a:r>
            <a:r>
              <a:rPr lang="en-US" dirty="0" err="1"/>
              <a:t>hózh̨ó</a:t>
            </a:r>
            <a:r>
              <a:rPr lang="en-US" dirty="0"/>
              <a:t>̨, making restoration vital for healing today</a:t>
            </a:r>
          </a:p>
        </p:txBody>
      </p:sp>
    </p:spTree>
    <p:extLst>
      <p:ext uri="{BB962C8B-B14F-4D97-AF65-F5344CB8AC3E}">
        <p14:creationId xmlns:p14="http://schemas.microsoft.com/office/powerpoint/2010/main" val="4147228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6FEFC-96D8-1EFB-0DC7-D56E91CB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Hózh̨ó</a:t>
            </a:r>
            <a:r>
              <a:rPr lang="en-US" dirty="0"/>
              <a:t>̨—Balance and Harmony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C28A5-D5ED-15C1-A4BB-4AA289A991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6899564" cy="3778006"/>
          </a:xfrm>
        </p:spPr>
        <p:txBody>
          <a:bodyPr/>
          <a:lstStyle/>
          <a:p>
            <a:r>
              <a:rPr lang="en-US" dirty="0"/>
              <a:t>Example 1: A child with a disability is still “in </a:t>
            </a:r>
            <a:r>
              <a:rPr lang="en-US" dirty="0" err="1"/>
              <a:t>hózh̨ó</a:t>
            </a:r>
            <a:r>
              <a:rPr lang="en-US" dirty="0"/>
              <a:t>̨” when they are loved, included, and connected to family—even  with medical needs</a:t>
            </a:r>
          </a:p>
          <a:p>
            <a:r>
              <a:rPr lang="en-US" dirty="0"/>
              <a:t>Example 2: A person “walks in beauty” while managing chronic illness; healing includes emotional relational balance</a:t>
            </a:r>
          </a:p>
          <a:p>
            <a:r>
              <a:rPr lang="en-US" dirty="0"/>
              <a:t>Example 3: In disability services, a rigid schedule may conflict with a family’s need to attend a ceremony. A </a:t>
            </a:r>
            <a:r>
              <a:rPr lang="en-US" dirty="0" err="1"/>
              <a:t>hózh̨ó</a:t>
            </a:r>
            <a:r>
              <a:rPr lang="en-US" dirty="0"/>
              <a:t>̨-centered approach allows flexibility to maintain harmony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A6B04-E8D9-57FB-A4EE-F6070D813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909" y="1657985"/>
            <a:ext cx="4343891" cy="420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42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in Diné Life— Complementary  Pairs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10291156" cy="4351338"/>
          </a:xfrm>
        </p:spPr>
        <p:txBody>
          <a:bodyPr/>
          <a:lstStyle/>
          <a:p>
            <a:r>
              <a:rPr lang="en-US" dirty="0"/>
              <a:t>Diné way of Life teaches that balance comes from pairs</a:t>
            </a:r>
          </a:p>
          <a:p>
            <a:r>
              <a:rPr lang="en-US" dirty="0"/>
              <a:t>Neither side is “better.” Both are required to live in </a:t>
            </a:r>
            <a:r>
              <a:rPr lang="en-US" dirty="0" err="1"/>
              <a:t>hózh̨ó</a:t>
            </a:r>
            <a:r>
              <a:rPr lang="en-US" dirty="0"/>
              <a:t>̨ (harmony)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78643237"/>
              </p:ext>
            </p:extLst>
          </p:nvPr>
        </p:nvGraphicFramePr>
        <p:xfrm>
          <a:off x="1579418" y="2976562"/>
          <a:ext cx="7888779" cy="32004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048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4929">
                <a:tc>
                  <a:txBody>
                    <a:bodyPr/>
                    <a:lstStyle/>
                    <a:p>
                      <a:r>
                        <a:rPr lang="en-US" dirty="0"/>
                        <a:t>Balance Pair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96249" marR="9624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625">
                <a:tc>
                  <a:txBody>
                    <a:bodyPr/>
                    <a:lstStyle/>
                    <a:p>
                      <a:r>
                        <a:rPr lang="en-US" dirty="0"/>
                        <a:t>Day/Night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Work vs. Rest: Learning cycles, seasonal stories</a:t>
                      </a:r>
                    </a:p>
                  </a:txBody>
                  <a:tcPr marL="96249" marR="96249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2322">
                <a:tc>
                  <a:txBody>
                    <a:bodyPr/>
                    <a:lstStyle/>
                    <a:p>
                      <a:r>
                        <a:rPr lang="en-US" dirty="0"/>
                        <a:t>Male/Female Energies</a:t>
                      </a:r>
                    </a:p>
                    <a:p>
                      <a:endParaRPr lang="en-US" dirty="0"/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Complementary Roles: Weaving, clan lineage, hogan teachings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96249" marR="96249" anchor="ctr"/>
                </a:tc>
                <a:extLst>
                  <a:ext uri="{0D108BD9-81ED-4DB2-BD59-A6C34878D82A}">
                    <a16:rowId xmlns:a16="http://schemas.microsoft.com/office/drawing/2014/main" val="54487406"/>
                  </a:ext>
                </a:extLst>
              </a:tr>
              <a:tr h="603625">
                <a:tc>
                  <a:txBody>
                    <a:bodyPr/>
                    <a:lstStyle/>
                    <a:p>
                      <a:r>
                        <a:rPr lang="en-US" dirty="0"/>
                        <a:t>Physical/Spiritual</a:t>
                      </a:r>
                    </a:p>
                    <a:p>
                      <a:endParaRPr lang="en-US" dirty="0"/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Land connection, Weaving, herding</a:t>
                      </a:r>
                    </a:p>
                  </a:txBody>
                  <a:tcPr marL="96249" marR="96249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625">
                <a:tc>
                  <a:txBody>
                    <a:bodyPr/>
                    <a:lstStyle/>
                    <a:p>
                      <a:r>
                        <a:rPr lang="en-US" dirty="0"/>
                        <a:t>Individual/Community</a:t>
                      </a:r>
                    </a:p>
                  </a:txBody>
                  <a:tcPr marL="96249" marR="962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Clan identity, shared labor, elder care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96249" marR="96249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065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93E3-7A56-F0E6-F6A3-996FB9875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Day/Night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C3B71E-FAFA-B866-BAF3-1545ED1B0E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39958"/>
              </p:ext>
            </p:extLst>
          </p:nvPr>
        </p:nvGraphicFramePr>
        <p:xfrm>
          <a:off x="2369118" y="3000892"/>
          <a:ext cx="6608618" cy="283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4309">
                  <a:extLst>
                    <a:ext uri="{9D8B030D-6E8A-4147-A177-3AD203B41FA5}">
                      <a16:colId xmlns:a16="http://schemas.microsoft.com/office/drawing/2014/main" val="1377445405"/>
                    </a:ext>
                  </a:extLst>
                </a:gridCol>
                <a:gridCol w="3304309">
                  <a:extLst>
                    <a:ext uri="{9D8B030D-6E8A-4147-A177-3AD203B41FA5}">
                      <a16:colId xmlns:a16="http://schemas.microsoft.com/office/drawing/2014/main" val="1661465054"/>
                    </a:ext>
                  </a:extLst>
                </a:gridCol>
              </a:tblGrid>
              <a:tr h="312247">
                <a:tc>
                  <a:txBody>
                    <a:bodyPr/>
                    <a:lstStyle/>
                    <a:p>
                      <a:r>
                        <a:rPr lang="en-US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373310"/>
                  </a:ext>
                </a:extLst>
              </a:tr>
              <a:tr h="546431">
                <a:tc>
                  <a:txBody>
                    <a:bodyPr/>
                    <a:lstStyle/>
                    <a:p>
                      <a:r>
                        <a:rPr lang="en-US" dirty="0"/>
                        <a:t>Morning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Prayers, new energy,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250241"/>
                  </a:ext>
                </a:extLst>
              </a:tr>
              <a:tr h="546431">
                <a:tc>
                  <a:txBody>
                    <a:bodyPr/>
                    <a:lstStyle/>
                    <a:p>
                      <a:r>
                        <a:rPr lang="en-US" dirty="0"/>
                        <a:t>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Rest, reflection, winter storytelling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438053"/>
                  </a:ext>
                </a:extLst>
              </a:tr>
              <a:tr h="546431">
                <a:tc>
                  <a:txBody>
                    <a:bodyPr/>
                    <a:lstStyle/>
                    <a:p>
                      <a:r>
                        <a:rPr lang="en-US" dirty="0"/>
                        <a:t>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Physical work (herding, weaving, farming)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911613"/>
                  </a:ext>
                </a:extLst>
              </a:tr>
              <a:tr h="546431">
                <a:tc>
                  <a:txBody>
                    <a:bodyPr/>
                    <a:lstStyle/>
                    <a:p>
                      <a:r>
                        <a:rPr lang="en-US" dirty="0"/>
                        <a:t>Night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Thinking, family time, carding wool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1192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92D327-646F-FB58-18D9-7C86A4C0864C}"/>
              </a:ext>
            </a:extLst>
          </p:cNvPr>
          <p:cNvSpPr txBox="1"/>
          <p:nvPr/>
        </p:nvSpPr>
        <p:spPr>
          <a:xfrm>
            <a:off x="822960" y="1712423"/>
            <a:ext cx="9468197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Day and Night are partners, each with responsibilities 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Both complete the life cycle</a:t>
            </a:r>
          </a:p>
        </p:txBody>
      </p:sp>
    </p:spTree>
    <p:extLst>
      <p:ext uri="{BB962C8B-B14F-4D97-AF65-F5344CB8AC3E}">
        <p14:creationId xmlns:p14="http://schemas.microsoft.com/office/powerpoint/2010/main" val="218178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A2187-EAE4-4C62-56C2-9A7D4DF53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Male/Female Energies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58594-1523-501F-2612-BC17F825E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Male and Female energies are complementary—not  rigid roles</a:t>
            </a:r>
          </a:p>
          <a:p>
            <a:pPr marL="0" indent="0">
              <a:buNone/>
            </a:pPr>
            <a:r>
              <a:rPr lang="en-US" dirty="0"/>
              <a:t>Both energies exist in the world and within each person</a:t>
            </a:r>
          </a:p>
          <a:p>
            <a:pPr marL="0" indent="0">
              <a:buNone/>
            </a:pPr>
            <a:r>
              <a:rPr lang="en-US" dirty="0"/>
              <a:t>Examples: </a:t>
            </a:r>
          </a:p>
          <a:p>
            <a:r>
              <a:rPr lang="en-US" dirty="0"/>
              <a:t>Hogan teachings: male (ceremonial), female (home, birth)</a:t>
            </a:r>
          </a:p>
          <a:p>
            <a:r>
              <a:rPr lang="en-US" dirty="0"/>
              <a:t>Weaving: men prepare the loom, women weave</a:t>
            </a:r>
          </a:p>
          <a:p>
            <a:r>
              <a:rPr lang="en-US" dirty="0"/>
              <a:t>Kinship:  clans inherited through the mother; male relatives teach/protect</a:t>
            </a:r>
          </a:p>
          <a:p>
            <a:r>
              <a:rPr lang="en-US" dirty="0"/>
              <a:t>Within each person: strength + gentleness, action + nurturing</a:t>
            </a:r>
          </a:p>
        </p:txBody>
      </p:sp>
    </p:spTree>
    <p:extLst>
      <p:ext uri="{BB962C8B-B14F-4D97-AF65-F5344CB8AC3E}">
        <p14:creationId xmlns:p14="http://schemas.microsoft.com/office/powerpoint/2010/main" val="350761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0557E-3537-2CFA-05EB-72C42EB2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Physical/Spiritual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853CB-7C91-75DC-B4FC-F7817215B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6517178" cy="439258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Physical Health and spiritual wellbeing are inseparable in Diné way of life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Herding Sheep = movement + spiritual connection to land</a:t>
            </a:r>
          </a:p>
          <a:p>
            <a:r>
              <a:rPr lang="en-US" dirty="0"/>
              <a:t>Weaving = physical craft + spiritual meaning of the loom </a:t>
            </a:r>
          </a:p>
          <a:p>
            <a:r>
              <a:rPr lang="en-US" dirty="0"/>
              <a:t>Community Service = physical labor + relational responsibility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4B2402-B473-E983-2CFB-6DFC73657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378" y="2141508"/>
            <a:ext cx="5096322" cy="314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222439"/>
      </p:ext>
    </p:extLst>
  </p:cSld>
  <p:clrMapOvr>
    <a:masterClrMapping/>
  </p:clrMapOvr>
</p:sld>
</file>

<file path=ppt/theme/theme1.xml><?xml version="1.0" encoding="utf-8"?>
<a:theme xmlns:a="http://schemas.openxmlformats.org/drawingml/2006/main" name="Vertical Lexicon design templat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tx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ertical lexicon design slides.potx" id="{49C7086D-B6BF-42C9-B2E9-7A6F5A963EAA}" vid="{839E83B1-FF0C-49E8-8563-59D864F05AE3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37953d-8340-4c2a-b39e-ddb7c89d47cc">
      <Terms xmlns="http://schemas.microsoft.com/office/infopath/2007/PartnerControls"/>
    </lcf76f155ced4ddcb4097134ff3c332f>
    <TaxCatchAll xmlns="4ebb1f77-20e2-4234-b8e4-ce1a4b60f00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4D075747D8134FB37DB7090D419EB0" ma:contentTypeVersion="21" ma:contentTypeDescription="Create a new document." ma:contentTypeScope="" ma:versionID="0e71196ad8d198e9a1c69d9b13f19e90">
  <xsd:schema xmlns:xsd="http://www.w3.org/2001/XMLSchema" xmlns:xs="http://www.w3.org/2001/XMLSchema" xmlns:p="http://schemas.microsoft.com/office/2006/metadata/properties" xmlns:ns2="4c37953d-8340-4c2a-b39e-ddb7c89d47cc" xmlns:ns3="4ebb1f77-20e2-4234-b8e4-ce1a4b60f008" targetNamespace="http://schemas.microsoft.com/office/2006/metadata/properties" ma:root="true" ma:fieldsID="cbf61989b5b6a38bb2bfe17f0f7b7ce1" ns2:_="" ns3:_="">
    <xsd:import namespace="4c37953d-8340-4c2a-b39e-ddb7c89d47cc"/>
    <xsd:import namespace="4ebb1f77-20e2-4234-b8e4-ce1a4b60f0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37953d-8340-4c2a-b39e-ddb7c89d47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2011f1f-c1f6-43e5-98b2-4e6fd79a0b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b1f77-20e2-4234-b8e4-ce1a4b60f0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cf1a43d-67cc-4d8b-87c4-2e07d019a567}" ma:internalName="TaxCatchAll" ma:showField="CatchAllData" ma:web="4ebb1f77-20e2-4234-b8e4-ce1a4b60f0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1BD8E5-A18E-435C-B431-90A6B59F4B6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99AB32A-009F-4CD2-A055-F57859D21515}"/>
</file>

<file path=docProps/app.xml><?xml version="1.0" encoding="utf-8"?>
<Properties xmlns="http://schemas.openxmlformats.org/officeDocument/2006/extended-properties" xmlns:vt="http://schemas.openxmlformats.org/officeDocument/2006/docPropsVTypes">
  <Template>Vertical lexicon design slides</Template>
  <TotalTime>421</TotalTime>
  <Words>817</Words>
  <Application>Microsoft Office PowerPoint</Application>
  <PresentationFormat>Widescreen</PresentationFormat>
  <Paragraphs>124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Vertical Lexicon design template</vt:lpstr>
      <vt:lpstr>Diné (Navajo) Elders, Blindness and Cultural Competence</vt:lpstr>
      <vt:lpstr>Purpose</vt:lpstr>
      <vt:lpstr>Understanding Diné (Navajo) Way of Life</vt:lpstr>
      <vt:lpstr>Hózh̨ǫ́—Balance and Harmony</vt:lpstr>
      <vt:lpstr>Hózh̨ǫ́—Balance and Harmony Examples</vt:lpstr>
      <vt:lpstr>Balance in Diné Life— Complementary  Pairs</vt:lpstr>
      <vt:lpstr>Day/Night</vt:lpstr>
      <vt:lpstr>Male/Female Energies</vt:lpstr>
      <vt:lpstr>Physical/Spiritual</vt:lpstr>
      <vt:lpstr>Individual/Community </vt:lpstr>
      <vt:lpstr>Diné Clans — Identity, Relationship &amp; Cultural Competence</vt:lpstr>
      <vt:lpstr>Purpose of Clans</vt:lpstr>
      <vt:lpstr>Clans: In Blindness Services</vt:lpstr>
      <vt:lpstr>Historical Trauma &amp; Diné Elders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Sacheen Smith</dc:creator>
  <cp:lastModifiedBy>Smith, Sacheen, CFB</cp:lastModifiedBy>
  <cp:revision>11</cp:revision>
  <dcterms:created xsi:type="dcterms:W3CDTF">2025-12-09T17:42:53Z</dcterms:created>
  <dcterms:modified xsi:type="dcterms:W3CDTF">2026-01-07T16:42:54Z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0x010100D14D075747D8134FB37DB7090D419EB0</vt:lpwstr>
  </property>
  <property fmtid="{D5CDD505-2E9C-101B-9397-08002B2CF9AE}" pid="3" name="Order">
    <vt:r8>74067900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